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0" r:id="rId4"/>
    <p:sldId id="262" r:id="rId5"/>
    <p:sldId id="263" r:id="rId6"/>
    <p:sldId id="264" r:id="rId7"/>
    <p:sldId id="257" r:id="rId8"/>
    <p:sldId id="258" r:id="rId9"/>
    <p:sldId id="259" r:id="rId10"/>
    <p:sldId id="273" r:id="rId11"/>
    <p:sldId id="268" r:id="rId12"/>
    <p:sldId id="272" r:id="rId13"/>
    <p:sldId id="274" r:id="rId14"/>
    <p:sldId id="275" r:id="rId15"/>
    <p:sldId id="267" r:id="rId16"/>
    <p:sldId id="271" r:id="rId17"/>
    <p:sldId id="269" r:id="rId18"/>
    <p:sldId id="270" r:id="rId19"/>
    <p:sldId id="276" r:id="rId20"/>
    <p:sldId id="261" r:id="rId2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94681" autoAdjust="0"/>
  </p:normalViewPr>
  <p:slideViewPr>
    <p:cSldViewPr>
      <p:cViewPr varScale="1">
        <p:scale>
          <a:sx n="161" d="100"/>
          <a:sy n="161" d="100"/>
        </p:scale>
        <p:origin x="-90" y="-18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79141-5785-4EE9-AEB9-71D9F3B8FEE7}" type="datetimeFigureOut">
              <a:rPr lang="en-GB" smtClean="0"/>
              <a:t>06/03/2014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6D31-FB76-45CB-AEE8-E38033465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32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79141-5785-4EE9-AEB9-71D9F3B8FEE7}" type="datetimeFigureOut">
              <a:rPr lang="en-GB" smtClean="0"/>
              <a:t>06/03/2014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6D31-FB76-45CB-AEE8-E38033465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393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79141-5785-4EE9-AEB9-71D9F3B8FEE7}" type="datetimeFigureOut">
              <a:rPr lang="en-GB" smtClean="0"/>
              <a:t>06/03/2014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6D31-FB76-45CB-AEE8-E38033465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913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54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79141-5785-4EE9-AEB9-71D9F3B8FEE7}" type="datetimeFigureOut">
              <a:rPr lang="en-GB" smtClean="0"/>
              <a:t>06/03/2014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6D31-FB76-45CB-AEE8-E38033465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2038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79141-5785-4EE9-AEB9-71D9F3B8FEE7}" type="datetimeFigureOut">
              <a:rPr lang="en-GB" smtClean="0"/>
              <a:t>06/03/2014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6D31-FB76-45CB-AEE8-E38033465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085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79141-5785-4EE9-AEB9-71D9F3B8FEE7}" type="datetimeFigureOut">
              <a:rPr lang="en-GB" smtClean="0"/>
              <a:t>06/03/2014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6D31-FB76-45CB-AEE8-E38033465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100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79141-5785-4EE9-AEB9-71D9F3B8FEE7}" type="datetimeFigureOut">
              <a:rPr lang="en-GB" smtClean="0"/>
              <a:t>06/03/2014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6D31-FB76-45CB-AEE8-E38033465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05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79141-5785-4EE9-AEB9-71D9F3B8FEE7}" type="datetimeFigureOut">
              <a:rPr lang="en-GB" smtClean="0"/>
              <a:t>06/03/2014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6D31-FB76-45CB-AEE8-E38033465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151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79141-5785-4EE9-AEB9-71D9F3B8FEE7}" type="datetimeFigureOut">
              <a:rPr lang="en-GB" smtClean="0"/>
              <a:t>06/03/2014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6D31-FB76-45CB-AEE8-E38033465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057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79141-5785-4EE9-AEB9-71D9F3B8FEE7}" type="datetimeFigureOut">
              <a:rPr lang="en-GB" smtClean="0"/>
              <a:t>06/03/2014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6D31-FB76-45CB-AEE8-E38033465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175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79141-5785-4EE9-AEB9-71D9F3B8FEE7}" type="datetimeFigureOut">
              <a:rPr lang="en-GB" smtClean="0"/>
              <a:t>06/03/2014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56D31-FB76-45CB-AEE8-E38033465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8430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79141-5785-4EE9-AEB9-71D9F3B8FEE7}" type="datetimeFigureOut">
              <a:rPr lang="en-GB" smtClean="0"/>
              <a:t>06/03/2014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56D31-FB76-45CB-AEE8-E38033465BBC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9573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740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-vl.com/index-2.ph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-vl.com/StaffOffice.php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005576"/>
            <a:ext cx="8640960" cy="1102519"/>
          </a:xfrm>
        </p:spPr>
        <p:txBody>
          <a:bodyPr>
            <a:noAutofit/>
          </a:bodyPr>
          <a:lstStyle/>
          <a:p>
            <a:r>
              <a:rPr lang="en-GB" sz="4800" b="1" dirty="0"/>
              <a:t>The effect of learning style independent web-based atomised e-learning on achievement</a:t>
            </a:r>
            <a:r>
              <a:rPr lang="en-GB" sz="4800" b="1" dirty="0" smtClean="0"/>
              <a:t>. (provisional)</a:t>
            </a:r>
            <a:endParaRPr lang="en-GB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3238686"/>
            <a:ext cx="7488832" cy="1439298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Andy Wicks (Part-time, self-funded)</a:t>
            </a:r>
          </a:p>
          <a:p>
            <a:endParaRPr lang="en-GB" sz="1200" dirty="0" smtClean="0"/>
          </a:p>
          <a:p>
            <a:r>
              <a:rPr lang="en-GB" b="1" dirty="0" smtClean="0"/>
              <a:t>Supervisors</a:t>
            </a:r>
            <a:r>
              <a:rPr lang="en-GB" dirty="0" smtClean="0"/>
              <a:t>: </a:t>
            </a:r>
            <a:r>
              <a:rPr lang="en-GB" dirty="0" err="1" smtClean="0"/>
              <a:t>Prof.</a:t>
            </a:r>
            <a:r>
              <a:rPr lang="en-GB" dirty="0" smtClean="0"/>
              <a:t> Liz Bacon, </a:t>
            </a:r>
            <a:r>
              <a:rPr lang="en-GB" dirty="0" err="1" smtClean="0"/>
              <a:t>Prof.</a:t>
            </a:r>
            <a:r>
              <a:rPr lang="en-GB" dirty="0" smtClean="0"/>
              <a:t> Lachlan McKinnon and Dr. Cos </a:t>
            </a:r>
            <a:r>
              <a:rPr lang="en-GB" dirty="0"/>
              <a:t>Ierotheou</a:t>
            </a:r>
          </a:p>
        </p:txBody>
      </p:sp>
    </p:spTree>
    <p:extLst>
      <p:ext uri="{BB962C8B-B14F-4D97-AF65-F5344CB8AC3E}">
        <p14:creationId xmlns:p14="http://schemas.microsoft.com/office/powerpoint/2010/main" val="74437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Discussion of Ethics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cannot have one group use the system and another not.  If the system works we are disadvantaging the non-participatory group.  If it does not work we are disadvantaging those who do.</a:t>
            </a:r>
          </a:p>
          <a:p>
            <a:r>
              <a:rPr lang="en-GB" dirty="0" smtClean="0"/>
              <a:t>Individual results must not be identifiable.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135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Assessing Effectiveness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Assuming that a cohort of students find two courses to be:-</a:t>
            </a:r>
          </a:p>
          <a:p>
            <a:pPr marL="803275" lvl="0" indent="-441325">
              <a:buFont typeface="+mj-lt"/>
              <a:buAutoNum type="arabicPeriod"/>
            </a:pPr>
            <a:r>
              <a:rPr lang="en-GB" dirty="0"/>
              <a:t>equally difficult.</a:t>
            </a:r>
          </a:p>
          <a:p>
            <a:pPr marL="803275" lvl="0" indent="-441325">
              <a:buFont typeface="+mj-lt"/>
              <a:buAutoNum type="arabicPeriod"/>
            </a:pPr>
            <a:r>
              <a:rPr lang="en-GB" dirty="0"/>
              <a:t>equally motivating.</a:t>
            </a:r>
          </a:p>
          <a:p>
            <a:pPr marL="803275" lvl="0" indent="-441325">
              <a:buFont typeface="+mj-lt"/>
              <a:buAutoNum type="arabicPeriod"/>
            </a:pPr>
            <a:r>
              <a:rPr lang="en-GB" dirty="0"/>
              <a:t>assessed to an equal standard.</a:t>
            </a:r>
          </a:p>
          <a:p>
            <a:pPr marL="803275" lvl="0" indent="-441325">
              <a:buFont typeface="+mj-lt"/>
              <a:buAutoNum type="arabicPeriod"/>
            </a:pPr>
            <a:r>
              <a:rPr lang="en-GB" dirty="0"/>
              <a:t>taught to an equal standard.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131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Assessing Effectiveness</a:t>
            </a:r>
            <a:endParaRPr lang="en-GB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1179194"/>
            <a:ext cx="3711054" cy="372464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3528" y="1179194"/>
            <a:ext cx="460851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3200" b="1" i="1" dirty="0" smtClean="0"/>
              <a:t>If</a:t>
            </a:r>
            <a:r>
              <a:rPr lang="en-GB" sz="3200" dirty="0" smtClean="0"/>
              <a:t> these four states were true then each student would score the same in each course.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3200" dirty="0" smtClean="0"/>
              <a:t>Their score would only be related to their ability.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81404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Dissonance (LD)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Let’s compare two similar courses.</a:t>
            </a:r>
          </a:p>
          <a:p>
            <a:r>
              <a:rPr lang="en-GB" dirty="0" smtClean="0"/>
              <a:t>Differences in results can be explained by the assumptions being wrong.</a:t>
            </a:r>
          </a:p>
          <a:p>
            <a:r>
              <a:rPr lang="en-GB" dirty="0" smtClean="0"/>
              <a:t>The learning dissonance is being defined as the geometric mean of the differences in results for each student taking that pair of courses.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932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5400" b="1" dirty="0" smtClean="0"/>
              <a:t>A Sample Graph</a:t>
            </a:r>
            <a:endParaRPr lang="en-GB" sz="5400" b="1" dirty="0"/>
          </a:p>
        </p:txBody>
      </p:sp>
      <p:pic>
        <p:nvPicPr>
          <p:cNvPr id="1027" name="Picture 3" descr="G:\CrossCourseCorrelation\11-12 COMP1148-11-12 COMP1587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131590"/>
            <a:ext cx="3887713" cy="3887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9512" y="1563638"/>
            <a:ext cx="3820661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u="sng" dirty="0" smtClean="0"/>
              <a:t>Academic Year 2011/12</a:t>
            </a:r>
          </a:p>
          <a:p>
            <a:endParaRPr lang="en-GB" sz="2400" dirty="0"/>
          </a:p>
          <a:p>
            <a:r>
              <a:rPr lang="en-GB" sz="2400" dirty="0" smtClean="0"/>
              <a:t>COMP1148 :-</a:t>
            </a:r>
          </a:p>
          <a:p>
            <a:r>
              <a:rPr lang="en-GB" sz="2400" dirty="0" smtClean="0"/>
              <a:t>Introduction to Programming</a:t>
            </a:r>
          </a:p>
          <a:p>
            <a:endParaRPr lang="en-GB" sz="2400" dirty="0"/>
          </a:p>
          <a:p>
            <a:r>
              <a:rPr lang="en-GB" sz="2400" dirty="0" smtClean="0"/>
              <a:t>COMP1587 :-</a:t>
            </a:r>
          </a:p>
          <a:p>
            <a:r>
              <a:rPr lang="en-GB" sz="2400" dirty="0" smtClean="0"/>
              <a:t>Communications Systems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20768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 </a:t>
            </a:r>
            <a:r>
              <a:rPr lang="en-GB" dirty="0" smtClean="0"/>
              <a:t>2011-12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3678"/>
            <a:ext cx="8229600" cy="26709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500" b="1" dirty="0" smtClean="0">
                <a:latin typeface="Courier New" pitchFamily="49" charset="0"/>
                <a:cs typeface="Courier New" pitchFamily="49" charset="0"/>
              </a:rPr>
              <a:t>            COMP1152  </a:t>
            </a:r>
            <a:r>
              <a:rPr lang="en-GB" sz="1500" b="1" dirty="0">
                <a:latin typeface="Courier New" pitchFamily="49" charset="0"/>
                <a:cs typeface="Courier New" pitchFamily="49" charset="0"/>
              </a:rPr>
              <a:t>COMP1587  MATH1110  MATH1111  COMP1588  COMP1589</a:t>
            </a:r>
          </a:p>
          <a:p>
            <a:pPr marL="0" indent="0">
              <a:buNone/>
            </a:pPr>
            <a:r>
              <a:rPr lang="en-GB" sz="1500" b="1" dirty="0">
                <a:latin typeface="Courier New" pitchFamily="49" charset="0"/>
                <a:cs typeface="Courier New" pitchFamily="49" charset="0"/>
              </a:rPr>
              <a:t>COMP1148       6.060     8.287     8.422     7.011     8.518     7.671</a:t>
            </a:r>
          </a:p>
          <a:p>
            <a:pPr marL="0" indent="0">
              <a:buNone/>
            </a:pPr>
            <a:r>
              <a:rPr lang="en-GB" sz="1500" b="1" dirty="0">
                <a:latin typeface="Courier New" pitchFamily="49" charset="0"/>
                <a:cs typeface="Courier New" pitchFamily="49" charset="0"/>
              </a:rPr>
              <a:t>COMP1152                 7.965     6.668     6.670     9.179     7.864</a:t>
            </a:r>
          </a:p>
          <a:p>
            <a:pPr marL="0" indent="0">
              <a:buNone/>
            </a:pPr>
            <a:r>
              <a:rPr lang="en-GB" sz="1500" b="1" dirty="0">
                <a:latin typeface="Courier New" pitchFamily="49" charset="0"/>
                <a:cs typeface="Courier New" pitchFamily="49" charset="0"/>
              </a:rPr>
              <a:t>COMP1587                           9.770     9.538     7.367     9.913</a:t>
            </a:r>
          </a:p>
          <a:p>
            <a:pPr marL="0" indent="0">
              <a:buNone/>
            </a:pPr>
            <a:r>
              <a:rPr lang="en-GB" sz="1500" b="1" dirty="0">
                <a:latin typeface="Courier New" pitchFamily="49" charset="0"/>
                <a:cs typeface="Courier New" pitchFamily="49" charset="0"/>
              </a:rPr>
              <a:t>MATH1110                                               7.957     7.110</a:t>
            </a:r>
          </a:p>
          <a:p>
            <a:pPr marL="0" indent="0">
              <a:buNone/>
            </a:pPr>
            <a:r>
              <a:rPr lang="en-GB" sz="1500" b="1" dirty="0">
                <a:latin typeface="Courier New" pitchFamily="49" charset="0"/>
                <a:cs typeface="Courier New" pitchFamily="49" charset="0"/>
              </a:rPr>
              <a:t>MATH1111                                               8.556     8.014</a:t>
            </a:r>
          </a:p>
          <a:p>
            <a:pPr marL="0" indent="0">
              <a:buNone/>
            </a:pPr>
            <a:r>
              <a:rPr lang="en-GB" sz="1500" b="1" dirty="0">
                <a:latin typeface="Courier New" pitchFamily="49" charset="0"/>
                <a:cs typeface="Courier New" pitchFamily="49" charset="0"/>
              </a:rPr>
              <a:t>COMP1588                                                         6.190</a:t>
            </a:r>
            <a:endParaRPr lang="en-GB" sz="15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24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LD Categories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00151"/>
            <a:ext cx="8496944" cy="339447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The learning dissonance can be calculated for :-</a:t>
            </a:r>
          </a:p>
          <a:p>
            <a:pPr marL="1077913" indent="-357188"/>
            <a:r>
              <a:rPr lang="en-GB" dirty="0" smtClean="0"/>
              <a:t>Courses</a:t>
            </a:r>
          </a:p>
          <a:p>
            <a:pPr marL="1077913" indent="-357188"/>
            <a:r>
              <a:rPr lang="en-GB" dirty="0" smtClean="0"/>
              <a:t>Members of staff</a:t>
            </a:r>
          </a:p>
          <a:p>
            <a:pPr marL="1077913" indent="-357188"/>
            <a:r>
              <a:rPr lang="en-GB" dirty="0" smtClean="0"/>
              <a:t>Students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These will give a new insight into how students learn and the relative importance of each factor.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475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Cluster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There are too many factors, so how can we find what matters</a:t>
            </a:r>
            <a:r>
              <a:rPr lang="en-GB" dirty="0" smtClean="0"/>
              <a:t>?</a:t>
            </a:r>
          </a:p>
          <a:p>
            <a:r>
              <a:rPr lang="en-GB" dirty="0" smtClean="0"/>
              <a:t>This will be a longitudinal study.</a:t>
            </a:r>
            <a:endParaRPr lang="en-GB" dirty="0" smtClean="0"/>
          </a:p>
          <a:p>
            <a:r>
              <a:rPr lang="en-GB" dirty="0" smtClean="0"/>
              <a:t>A large volume of data can yield clusters of </a:t>
            </a:r>
            <a:r>
              <a:rPr lang="en-GB" dirty="0" smtClean="0"/>
              <a:t>causalities.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68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Future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*** Work on the literature review ***</a:t>
            </a:r>
          </a:p>
          <a:p>
            <a:r>
              <a:rPr lang="en-GB" dirty="0" smtClean="0"/>
              <a:t>Gather the data for all students in all years.</a:t>
            </a:r>
          </a:p>
          <a:p>
            <a:r>
              <a:rPr lang="en-GB" dirty="0" smtClean="0"/>
              <a:t>Calculate the LD for all courses.</a:t>
            </a:r>
          </a:p>
          <a:p>
            <a:r>
              <a:rPr lang="en-GB" dirty="0" smtClean="0"/>
              <a:t>Complete the cluster analysis.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812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Your turn to help 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 am new to all of this.</a:t>
            </a:r>
          </a:p>
          <a:p>
            <a:r>
              <a:rPr lang="en-GB" i="1" dirty="0" smtClean="0"/>
              <a:t>Please</a:t>
            </a:r>
            <a:r>
              <a:rPr lang="en-GB" dirty="0" smtClean="0"/>
              <a:t> ask questions.</a:t>
            </a:r>
          </a:p>
          <a:p>
            <a:r>
              <a:rPr lang="en-GB" i="1" dirty="0" smtClean="0"/>
              <a:t>Please</a:t>
            </a:r>
            <a:r>
              <a:rPr lang="en-GB" dirty="0" smtClean="0"/>
              <a:t> make comments.</a:t>
            </a:r>
          </a:p>
          <a:p>
            <a:r>
              <a:rPr lang="en-GB" dirty="0" smtClean="0"/>
              <a:t>This is how I will learn.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30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Intended contribution</a:t>
            </a:r>
          </a:p>
          <a:p>
            <a:r>
              <a:rPr lang="en-GB" dirty="0" smtClean="0"/>
              <a:t>Types </a:t>
            </a:r>
            <a:r>
              <a:rPr lang="en-GB" dirty="0" smtClean="0"/>
              <a:t>of learning/education</a:t>
            </a:r>
          </a:p>
          <a:p>
            <a:r>
              <a:rPr lang="en-GB" dirty="0" smtClean="0"/>
              <a:t>What is an atom of learning?</a:t>
            </a:r>
          </a:p>
          <a:p>
            <a:r>
              <a:rPr lang="en-GB" dirty="0"/>
              <a:t>A discussion of </a:t>
            </a:r>
            <a:r>
              <a:rPr lang="en-GB" dirty="0" smtClean="0"/>
              <a:t>ethics</a:t>
            </a:r>
          </a:p>
          <a:p>
            <a:r>
              <a:rPr lang="en-GB" dirty="0" smtClean="0"/>
              <a:t>How will it success/failure be measured?</a:t>
            </a:r>
            <a:endParaRPr lang="en-GB" dirty="0"/>
          </a:p>
          <a:p>
            <a:r>
              <a:rPr lang="en-GB" dirty="0" smtClean="0"/>
              <a:t>Future </a:t>
            </a:r>
            <a:r>
              <a:rPr lang="en-GB" dirty="0" smtClean="0"/>
              <a:t>work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15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Chi, </a:t>
            </a:r>
            <a:r>
              <a:rPr lang="en-GB" dirty="0" err="1"/>
              <a:t>Michelene</a:t>
            </a:r>
            <a:r>
              <a:rPr lang="en-GB" dirty="0"/>
              <a:t> TH, Marguerite Roy, and Robert GM </a:t>
            </a:r>
            <a:r>
              <a:rPr lang="en-GB" dirty="0" err="1"/>
              <a:t>Hausmann</a:t>
            </a:r>
            <a:r>
              <a:rPr lang="en-GB" dirty="0"/>
              <a:t>. "Observing tutorial dialogues collaboratively: Insights about human tutoring effectiveness from vicarious learning." </a:t>
            </a:r>
            <a:r>
              <a:rPr lang="en-GB" i="1" dirty="0"/>
              <a:t>Cognitive science</a:t>
            </a:r>
            <a:r>
              <a:rPr lang="en-GB" dirty="0"/>
              <a:t> 32.2 (2008): 301-341</a:t>
            </a:r>
            <a:r>
              <a:rPr lang="en-GB" dirty="0" smtClean="0"/>
              <a:t>.</a:t>
            </a:r>
          </a:p>
          <a:p>
            <a:r>
              <a:rPr lang="en-GB" dirty="0" err="1"/>
              <a:t>Condry</a:t>
            </a:r>
            <a:r>
              <a:rPr lang="en-GB" dirty="0"/>
              <a:t>, John. "Enemies of exploration: Self-initiated versus other-initiated learning." </a:t>
            </a:r>
            <a:r>
              <a:rPr lang="en-GB" i="1" dirty="0"/>
              <a:t>Journal of Personality and Social Psychology</a:t>
            </a:r>
            <a:r>
              <a:rPr lang="en-GB" dirty="0"/>
              <a:t> 35.7 (1977): 459</a:t>
            </a:r>
            <a:r>
              <a:rPr lang="en-GB" dirty="0" smtClean="0"/>
              <a:t>.</a:t>
            </a:r>
          </a:p>
          <a:p>
            <a:r>
              <a:rPr lang="en-GB" dirty="0" err="1"/>
              <a:t>Marton</a:t>
            </a:r>
            <a:r>
              <a:rPr lang="en-GB" dirty="0"/>
              <a:t> F. and </a:t>
            </a:r>
            <a:r>
              <a:rPr lang="en-GB" dirty="0" err="1"/>
              <a:t>Säljö</a:t>
            </a:r>
            <a:r>
              <a:rPr lang="en-GB" dirty="0"/>
              <a:t> R. </a:t>
            </a:r>
            <a:r>
              <a:rPr lang="en-GB" dirty="0" smtClean="0"/>
              <a:t>“On </a:t>
            </a:r>
            <a:r>
              <a:rPr lang="en-GB" dirty="0"/>
              <a:t>qualitative differences in learning. I – Outcome and </a:t>
            </a:r>
            <a:r>
              <a:rPr lang="en-GB" dirty="0" smtClean="0"/>
              <a:t>Process”, </a:t>
            </a:r>
            <a:r>
              <a:rPr lang="en-GB" dirty="0"/>
              <a:t>British Journal of Educational Psychology 46</a:t>
            </a:r>
            <a:r>
              <a:rPr lang="en-GB" dirty="0" smtClean="0"/>
              <a:t>,</a:t>
            </a:r>
            <a:r>
              <a:rPr lang="en-GB" dirty="0"/>
              <a:t> (1976)</a:t>
            </a:r>
            <a:r>
              <a:rPr lang="en-GB" dirty="0" smtClean="0"/>
              <a:t> </a:t>
            </a:r>
            <a:r>
              <a:rPr lang="en-GB" dirty="0"/>
              <a:t>pp. 4-11.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059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Intended Contribution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Social contribution</a:t>
            </a:r>
          </a:p>
          <a:p>
            <a:r>
              <a:rPr lang="en-GB" dirty="0" smtClean="0"/>
              <a:t>To provide a learning style independent environment which is free at the point of use and allows anyone to contribute.</a:t>
            </a:r>
          </a:p>
          <a:p>
            <a:pPr marL="0" indent="0">
              <a:buNone/>
            </a:pPr>
            <a:r>
              <a:rPr lang="en-GB" b="1" dirty="0" smtClean="0"/>
              <a:t>Academic contribution – gap in knowledge</a:t>
            </a:r>
          </a:p>
          <a:p>
            <a:r>
              <a:rPr lang="en-GB" dirty="0" smtClean="0"/>
              <a:t>To assess whether such a system brings any benefits for students, i.e. retention, achievement and willingness to upload atoms.</a:t>
            </a:r>
          </a:p>
          <a:p>
            <a:r>
              <a:rPr lang="en-GB" dirty="0" smtClean="0"/>
              <a:t>To assess whether the opportunity to record other kinds of learning will be taken up.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3101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Learning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00151"/>
            <a:ext cx="8496944" cy="3394472"/>
          </a:xfrm>
        </p:spPr>
        <p:txBody>
          <a:bodyPr>
            <a:normAutofit fontScale="85000" lnSpcReduction="10000"/>
          </a:bodyPr>
          <a:lstStyle/>
          <a:p>
            <a:r>
              <a:rPr lang="en-GB" b="1" dirty="0" smtClean="0"/>
              <a:t>Formal learning</a:t>
            </a:r>
            <a:r>
              <a:rPr lang="en-GB" dirty="0" smtClean="0"/>
              <a:t> – Learning to pass a syllabus.  This is where VLEs are used today.</a:t>
            </a:r>
          </a:p>
          <a:p>
            <a:r>
              <a:rPr lang="en-GB" b="1" dirty="0" smtClean="0"/>
              <a:t>Vicarious learning</a:t>
            </a:r>
            <a:r>
              <a:rPr lang="en-GB" dirty="0" smtClean="0"/>
              <a:t> – Learning from others, such as in this seminar.  We all learn from the feedback given here. (Chi et al, 2006)</a:t>
            </a:r>
          </a:p>
          <a:p>
            <a:r>
              <a:rPr lang="en-GB" b="1" dirty="0" smtClean="0"/>
              <a:t>Self-initiated learning</a:t>
            </a:r>
            <a:r>
              <a:rPr lang="en-GB" dirty="0" smtClean="0"/>
              <a:t> – Things that we learn because it interest us, like a hobby or the news. (</a:t>
            </a:r>
            <a:r>
              <a:rPr lang="en-GB" dirty="0" err="1" smtClean="0"/>
              <a:t>Condry</a:t>
            </a:r>
            <a:r>
              <a:rPr lang="en-GB" dirty="0" smtClean="0"/>
              <a:t>, 1977)</a:t>
            </a:r>
          </a:p>
          <a:p>
            <a:r>
              <a:rPr lang="en-GB" dirty="0" smtClean="0"/>
              <a:t>VLEs don’t record the last two.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76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Learning Equation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1661"/>
            <a:ext cx="8229600" cy="2832962"/>
          </a:xfrm>
        </p:spPr>
        <p:txBody>
          <a:bodyPr/>
          <a:lstStyle/>
          <a:p>
            <a:pPr marL="4125913" indent="-4125913">
              <a:buNone/>
            </a:pPr>
            <a:r>
              <a:rPr lang="en-GB" dirty="0" smtClean="0"/>
              <a:t>Learning = Formal Learning + Vicarious Learning + Self-initiated Learning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Or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L = F + V + S</a:t>
            </a:r>
          </a:p>
        </p:txBody>
      </p:sp>
    </p:spTree>
    <p:extLst>
      <p:ext uri="{BB962C8B-B14F-4D97-AF65-F5344CB8AC3E}">
        <p14:creationId xmlns:p14="http://schemas.microsoft.com/office/powerpoint/2010/main" val="89452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Education Equation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Education = Learning x Critical Thinking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Or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E = L x C</a:t>
            </a:r>
            <a:endParaRPr lang="en-GB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25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atom?  What is it?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00151"/>
            <a:ext cx="8568952" cy="3394472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Breaking a topic or syllabus into its smallest parts (atoms).</a:t>
            </a:r>
          </a:p>
          <a:p>
            <a:r>
              <a:rPr lang="en-GB" dirty="0" smtClean="0"/>
              <a:t>Atoms in this context have text, video, MP3 and PDF so that students can work as they want.</a:t>
            </a:r>
          </a:p>
          <a:p>
            <a:r>
              <a:rPr lang="en-GB" dirty="0" smtClean="0"/>
              <a:t>Linking these atoms together in a tree to form an assessable body of knowledge. (</a:t>
            </a:r>
            <a:r>
              <a:rPr lang="en-GB" dirty="0" err="1" smtClean="0"/>
              <a:t>Marton</a:t>
            </a:r>
            <a:r>
              <a:rPr lang="en-GB" dirty="0" smtClean="0"/>
              <a:t> and </a:t>
            </a:r>
            <a:r>
              <a:rPr lang="en-GB" dirty="0" err="1" smtClean="0"/>
              <a:t>Säljö</a:t>
            </a:r>
            <a:r>
              <a:rPr lang="en-GB" dirty="0" smtClean="0"/>
              <a:t>, 1976)</a:t>
            </a:r>
          </a:p>
          <a:p>
            <a:r>
              <a:rPr lang="en-GB" dirty="0" smtClean="0"/>
              <a:t>The student can then work from either end.</a:t>
            </a:r>
          </a:p>
          <a:p>
            <a:r>
              <a:rPr lang="en-GB" dirty="0" smtClean="0"/>
              <a:t>The teacher can reuse these atoms as needed.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83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05979"/>
            <a:ext cx="8928992" cy="857250"/>
          </a:xfrm>
        </p:spPr>
        <p:txBody>
          <a:bodyPr/>
          <a:lstStyle/>
          <a:p>
            <a:r>
              <a:rPr lang="en-GB" dirty="0" smtClean="0"/>
              <a:t>What does an atom look like?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170525" y="1761661"/>
            <a:ext cx="68029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hlinkClick r:id="rId2"/>
              </a:rPr>
              <a:t>http://www.o-vl.com/index-2.php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1065328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07504" y="205979"/>
            <a:ext cx="8928992" cy="85725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b="1" dirty="0" smtClean="0"/>
              <a:t>Offices</a:t>
            </a:r>
            <a:endParaRPr lang="en-GB" sz="5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64222" y="1761661"/>
            <a:ext cx="74155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hlinkClick r:id="rId2"/>
              </a:rPr>
              <a:t>http://www.o-vl.com/StaffOffice.php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2211161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>
          <a:blip xmlns:r="http://schemas.openxmlformats.org/officeDocument/2006/relationships" r:embed="rId1"/>
          <a:stretch>
            <a:fillRect/>
          </a:stretch>
        </a:blipFill>
        <a:ln w="0"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703</Words>
  <Application>Microsoft Office PowerPoint</Application>
  <PresentationFormat>On-screen Show (16:9)</PresentationFormat>
  <Paragraphs>100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The effect of learning style independent web-based atomised e-learning on achievement. (provisional)</vt:lpstr>
      <vt:lpstr>Outline</vt:lpstr>
      <vt:lpstr>Intended Contribution</vt:lpstr>
      <vt:lpstr>Types of Learning</vt:lpstr>
      <vt:lpstr>The Learning Equation</vt:lpstr>
      <vt:lpstr>The Education Equation</vt:lpstr>
      <vt:lpstr>An atom?  What is it?</vt:lpstr>
      <vt:lpstr>What does an atom look like?</vt:lpstr>
      <vt:lpstr>PowerPoint Presentation</vt:lpstr>
      <vt:lpstr>A Discussion of Ethics</vt:lpstr>
      <vt:lpstr>Assessing Effectiveness</vt:lpstr>
      <vt:lpstr>Assessing Effectiveness</vt:lpstr>
      <vt:lpstr>Learning Dissonance (LD)</vt:lpstr>
      <vt:lpstr>A Sample Graph</vt:lpstr>
      <vt:lpstr>Results 2011-12</vt:lpstr>
      <vt:lpstr>LD Categories</vt:lpstr>
      <vt:lpstr>Cluster Analysis</vt:lpstr>
      <vt:lpstr>Future Work</vt:lpstr>
      <vt:lpstr>Your turn to help me</vt:lpstr>
      <vt:lpstr>References</vt:lpstr>
    </vt:vector>
  </TitlesOfParts>
  <Company>University of Greenwich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effect of learning style independent web-based atomised e-learning on achievement. (provisional)</dc:title>
  <dc:creator>Andrew Wicks</dc:creator>
  <cp:lastModifiedBy>Andrew Wicks</cp:lastModifiedBy>
  <cp:revision>30</cp:revision>
  <dcterms:created xsi:type="dcterms:W3CDTF">2014-02-10T12:09:56Z</dcterms:created>
  <dcterms:modified xsi:type="dcterms:W3CDTF">2014-03-06T12:44:00Z</dcterms:modified>
</cp:coreProperties>
</file>